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8" d="100"/>
          <a:sy n="118" d="100"/>
        </p:scale>
        <p:origin x="2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C13F9A9D-C2BD-461F-91C1-8A35E7FB7911}" type="datetimeFigureOut">
              <a:rPr lang="nl-NL" smtClean="0"/>
              <a:t>14-2-2018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84BFCDF-E98E-4649-ABD9-F801A3004CC2}" type="slidenum">
              <a:rPr lang="nl-NL" smtClean="0"/>
              <a:t>‹nr.›</a:t>
            </a:fld>
            <a:endParaRPr lang="nl-NL"/>
          </a:p>
        </p:txBody>
      </p:sp>
    </p:spTree>
    <p:extLst>
      <p:ext uri="{BB962C8B-B14F-4D97-AF65-F5344CB8AC3E}">
        <p14:creationId xmlns:p14="http://schemas.microsoft.com/office/powerpoint/2010/main" val="3744426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13F9A9D-C2BD-461F-91C1-8A35E7FB7911}" type="datetimeFigureOut">
              <a:rPr lang="nl-NL" smtClean="0"/>
              <a:t>14-2-2018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84BFCDF-E98E-4649-ABD9-F801A3004CC2}" type="slidenum">
              <a:rPr lang="nl-NL" smtClean="0"/>
              <a:t>‹nr.›</a:t>
            </a:fld>
            <a:endParaRPr lang="nl-NL"/>
          </a:p>
        </p:txBody>
      </p:sp>
    </p:spTree>
    <p:extLst>
      <p:ext uri="{BB962C8B-B14F-4D97-AF65-F5344CB8AC3E}">
        <p14:creationId xmlns:p14="http://schemas.microsoft.com/office/powerpoint/2010/main" val="1108958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13F9A9D-C2BD-461F-91C1-8A35E7FB7911}" type="datetimeFigureOut">
              <a:rPr lang="nl-NL" smtClean="0"/>
              <a:t>14-2-2018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84BFCDF-E98E-4649-ABD9-F801A3004CC2}" type="slidenum">
              <a:rPr lang="nl-NL" smtClean="0"/>
              <a:t>‹nr.›</a:t>
            </a:fld>
            <a:endParaRPr lang="nl-NL"/>
          </a:p>
        </p:txBody>
      </p:sp>
    </p:spTree>
    <p:extLst>
      <p:ext uri="{BB962C8B-B14F-4D97-AF65-F5344CB8AC3E}">
        <p14:creationId xmlns:p14="http://schemas.microsoft.com/office/powerpoint/2010/main" val="2817380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13F9A9D-C2BD-461F-91C1-8A35E7FB7911}" type="datetimeFigureOut">
              <a:rPr lang="nl-NL" smtClean="0"/>
              <a:t>14-2-2018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84BFCDF-E98E-4649-ABD9-F801A3004CC2}" type="slidenum">
              <a:rPr lang="nl-NL" smtClean="0"/>
              <a:t>‹nr.›</a:t>
            </a:fld>
            <a:endParaRPr lang="nl-NL"/>
          </a:p>
        </p:txBody>
      </p:sp>
    </p:spTree>
    <p:extLst>
      <p:ext uri="{BB962C8B-B14F-4D97-AF65-F5344CB8AC3E}">
        <p14:creationId xmlns:p14="http://schemas.microsoft.com/office/powerpoint/2010/main" val="299797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C13F9A9D-C2BD-461F-91C1-8A35E7FB7911}" type="datetimeFigureOut">
              <a:rPr lang="nl-NL" smtClean="0"/>
              <a:t>14-2-2018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84BFCDF-E98E-4649-ABD9-F801A3004CC2}" type="slidenum">
              <a:rPr lang="nl-NL" smtClean="0"/>
              <a:t>‹nr.›</a:t>
            </a:fld>
            <a:endParaRPr lang="nl-NL"/>
          </a:p>
        </p:txBody>
      </p:sp>
    </p:spTree>
    <p:extLst>
      <p:ext uri="{BB962C8B-B14F-4D97-AF65-F5344CB8AC3E}">
        <p14:creationId xmlns:p14="http://schemas.microsoft.com/office/powerpoint/2010/main" val="2286425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C13F9A9D-C2BD-461F-91C1-8A35E7FB7911}" type="datetimeFigureOut">
              <a:rPr lang="nl-NL" smtClean="0"/>
              <a:t>14-2-2018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84BFCDF-E98E-4649-ABD9-F801A3004CC2}" type="slidenum">
              <a:rPr lang="nl-NL" smtClean="0"/>
              <a:t>‹nr.›</a:t>
            </a:fld>
            <a:endParaRPr lang="nl-NL"/>
          </a:p>
        </p:txBody>
      </p:sp>
    </p:spTree>
    <p:extLst>
      <p:ext uri="{BB962C8B-B14F-4D97-AF65-F5344CB8AC3E}">
        <p14:creationId xmlns:p14="http://schemas.microsoft.com/office/powerpoint/2010/main" val="3051597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C13F9A9D-C2BD-461F-91C1-8A35E7FB7911}" type="datetimeFigureOut">
              <a:rPr lang="nl-NL" smtClean="0"/>
              <a:t>14-2-2018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84BFCDF-E98E-4649-ABD9-F801A3004CC2}" type="slidenum">
              <a:rPr lang="nl-NL" smtClean="0"/>
              <a:t>‹nr.›</a:t>
            </a:fld>
            <a:endParaRPr lang="nl-NL"/>
          </a:p>
        </p:txBody>
      </p:sp>
    </p:spTree>
    <p:extLst>
      <p:ext uri="{BB962C8B-B14F-4D97-AF65-F5344CB8AC3E}">
        <p14:creationId xmlns:p14="http://schemas.microsoft.com/office/powerpoint/2010/main" val="2643226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C13F9A9D-C2BD-461F-91C1-8A35E7FB7911}" type="datetimeFigureOut">
              <a:rPr lang="nl-NL" smtClean="0"/>
              <a:t>14-2-2018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84BFCDF-E98E-4649-ABD9-F801A3004CC2}" type="slidenum">
              <a:rPr lang="nl-NL" smtClean="0"/>
              <a:t>‹nr.›</a:t>
            </a:fld>
            <a:endParaRPr lang="nl-NL"/>
          </a:p>
        </p:txBody>
      </p:sp>
    </p:spTree>
    <p:extLst>
      <p:ext uri="{BB962C8B-B14F-4D97-AF65-F5344CB8AC3E}">
        <p14:creationId xmlns:p14="http://schemas.microsoft.com/office/powerpoint/2010/main" val="2934253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13F9A9D-C2BD-461F-91C1-8A35E7FB7911}" type="datetimeFigureOut">
              <a:rPr lang="nl-NL" smtClean="0"/>
              <a:t>14-2-2018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84BFCDF-E98E-4649-ABD9-F801A3004CC2}" type="slidenum">
              <a:rPr lang="nl-NL" smtClean="0"/>
              <a:t>‹nr.›</a:t>
            </a:fld>
            <a:endParaRPr lang="nl-NL"/>
          </a:p>
        </p:txBody>
      </p:sp>
    </p:spTree>
    <p:extLst>
      <p:ext uri="{BB962C8B-B14F-4D97-AF65-F5344CB8AC3E}">
        <p14:creationId xmlns:p14="http://schemas.microsoft.com/office/powerpoint/2010/main" val="3061430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13F9A9D-C2BD-461F-91C1-8A35E7FB7911}" type="datetimeFigureOut">
              <a:rPr lang="nl-NL" smtClean="0"/>
              <a:t>14-2-2018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84BFCDF-E98E-4649-ABD9-F801A3004CC2}" type="slidenum">
              <a:rPr lang="nl-NL" smtClean="0"/>
              <a:t>‹nr.›</a:t>
            </a:fld>
            <a:endParaRPr lang="nl-NL"/>
          </a:p>
        </p:txBody>
      </p:sp>
    </p:spTree>
    <p:extLst>
      <p:ext uri="{BB962C8B-B14F-4D97-AF65-F5344CB8AC3E}">
        <p14:creationId xmlns:p14="http://schemas.microsoft.com/office/powerpoint/2010/main" val="598414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13F9A9D-C2BD-461F-91C1-8A35E7FB7911}" type="datetimeFigureOut">
              <a:rPr lang="nl-NL" smtClean="0"/>
              <a:t>14-2-2018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84BFCDF-E98E-4649-ABD9-F801A3004CC2}" type="slidenum">
              <a:rPr lang="nl-NL" smtClean="0"/>
              <a:t>‹nr.›</a:t>
            </a:fld>
            <a:endParaRPr lang="nl-NL"/>
          </a:p>
        </p:txBody>
      </p:sp>
    </p:spTree>
    <p:extLst>
      <p:ext uri="{BB962C8B-B14F-4D97-AF65-F5344CB8AC3E}">
        <p14:creationId xmlns:p14="http://schemas.microsoft.com/office/powerpoint/2010/main" val="512220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3F9A9D-C2BD-461F-91C1-8A35E7FB7911}" type="datetimeFigureOut">
              <a:rPr lang="nl-NL" smtClean="0"/>
              <a:t>14-2-2018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4BFCDF-E98E-4649-ABD9-F801A3004CC2}" type="slidenum">
              <a:rPr lang="nl-NL" smtClean="0"/>
              <a:t>‹nr.›</a:t>
            </a:fld>
            <a:endParaRPr lang="nl-NL"/>
          </a:p>
        </p:txBody>
      </p:sp>
    </p:spTree>
    <p:extLst>
      <p:ext uri="{BB962C8B-B14F-4D97-AF65-F5344CB8AC3E}">
        <p14:creationId xmlns:p14="http://schemas.microsoft.com/office/powerpoint/2010/main" val="1857515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bredero2018.nl/liederen" TargetMode="External"/><Relationship Id="rId2" Type="http://schemas.openxmlformats.org/officeDocument/2006/relationships/hyperlink" Target="http://www.dbnl.org/tekst/bred001groo01_01/bred001groo01_01_0438.php" TargetMode="External"/><Relationship Id="rId1" Type="http://schemas.openxmlformats.org/officeDocument/2006/relationships/slideLayout" Target="../slideLayouts/slideLayout7.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720191" y="2095837"/>
            <a:ext cx="10835236" cy="3785652"/>
          </a:xfrm>
          <a:prstGeom prst="rect">
            <a:avLst/>
          </a:prstGeom>
          <a:noFill/>
        </p:spPr>
        <p:txBody>
          <a:bodyPr wrap="square" rtlCol="0">
            <a:spAutoFit/>
          </a:bodyPr>
          <a:lstStyle/>
          <a:p>
            <a:pPr marL="342900" indent="-342900">
              <a:buFont typeface="Arial" panose="020B0604020202020204" pitchFamily="34" charset="0"/>
              <a:buChar char="•"/>
            </a:pPr>
            <a:r>
              <a:rPr lang="nl-NL" sz="2400" b="1" dirty="0" smtClean="0"/>
              <a:t>Italië</a:t>
            </a:r>
            <a:r>
              <a:rPr lang="nl-NL" sz="2400" dirty="0" smtClean="0"/>
              <a:t>: Claudio </a:t>
            </a:r>
            <a:r>
              <a:rPr lang="nl-NL" sz="2400" dirty="0" err="1" smtClean="0"/>
              <a:t>Monteverdi</a:t>
            </a:r>
            <a:r>
              <a:rPr lang="nl-NL" sz="2400" dirty="0" smtClean="0"/>
              <a:t>, kapelmeester van de San Marco in </a:t>
            </a:r>
            <a:r>
              <a:rPr lang="nl-NL" sz="2400" dirty="0" err="1" smtClean="0"/>
              <a:t>Venetie</a:t>
            </a:r>
            <a:r>
              <a:rPr lang="nl-NL" sz="2400" dirty="0"/>
              <a:t>:</a:t>
            </a:r>
            <a:endParaRPr lang="nl-NL" sz="2400" dirty="0" smtClean="0"/>
          </a:p>
          <a:p>
            <a:pPr marL="800100" lvl="1" indent="-342900">
              <a:buFont typeface="Courier New" panose="02070309020205020404" pitchFamily="49" charset="0"/>
              <a:buChar char="o"/>
            </a:pPr>
            <a:r>
              <a:rPr lang="nl-NL" sz="2400" i="1" dirty="0" smtClean="0"/>
              <a:t>Andromeda</a:t>
            </a:r>
            <a:r>
              <a:rPr lang="nl-NL" sz="2400" dirty="0" smtClean="0"/>
              <a:t> (opera) (verloren gegaan, 1618)</a:t>
            </a:r>
          </a:p>
          <a:p>
            <a:pPr marL="342900" indent="-342900">
              <a:buFont typeface="Arial" panose="020B0604020202020204" pitchFamily="34" charset="0"/>
              <a:buChar char="•"/>
            </a:pPr>
            <a:r>
              <a:rPr lang="nl-NL" sz="2400" b="1" dirty="0" smtClean="0"/>
              <a:t>Duitsland</a:t>
            </a:r>
            <a:r>
              <a:rPr lang="nl-NL" sz="2400" dirty="0" smtClean="0"/>
              <a:t>: </a:t>
            </a:r>
            <a:r>
              <a:rPr lang="nl-NL" sz="2400" dirty="0" err="1" smtClean="0"/>
              <a:t>Heinrich</a:t>
            </a:r>
            <a:r>
              <a:rPr lang="nl-NL" sz="2400" dirty="0" smtClean="0"/>
              <a:t> </a:t>
            </a:r>
            <a:r>
              <a:rPr lang="nl-NL" sz="2400" dirty="0" err="1" smtClean="0"/>
              <a:t>Schütz</a:t>
            </a:r>
            <a:r>
              <a:rPr lang="nl-NL" sz="2400" dirty="0" smtClean="0"/>
              <a:t>, hofkapelmeester </a:t>
            </a:r>
            <a:r>
              <a:rPr lang="nl-NL" sz="2400" dirty="0"/>
              <a:t>bij de keurvorst van Saksen</a:t>
            </a:r>
            <a:r>
              <a:rPr lang="nl-NL" sz="2400" dirty="0" smtClean="0"/>
              <a:t>: </a:t>
            </a:r>
          </a:p>
          <a:p>
            <a:pPr marL="800100" lvl="1" indent="-342900">
              <a:buFont typeface="Courier New" panose="02070309020205020404" pitchFamily="49" charset="0"/>
              <a:buChar char="o"/>
            </a:pPr>
            <a:r>
              <a:rPr lang="nl-NL" sz="2400" i="1" dirty="0" smtClean="0"/>
              <a:t>Psalmen Davids</a:t>
            </a:r>
            <a:r>
              <a:rPr lang="nl-NL" sz="2400" dirty="0" smtClean="0"/>
              <a:t> (Boek 1) voor koor </a:t>
            </a:r>
            <a:r>
              <a:rPr lang="nl-NL" sz="2400" smtClean="0"/>
              <a:t>en orkest </a:t>
            </a:r>
            <a:r>
              <a:rPr lang="nl-NL" sz="2400" dirty="0" smtClean="0"/>
              <a:t>(1619)</a:t>
            </a:r>
          </a:p>
          <a:p>
            <a:pPr marL="342900" indent="-342900">
              <a:buFont typeface="Arial" panose="020B0604020202020204" pitchFamily="34" charset="0"/>
              <a:buChar char="•"/>
            </a:pPr>
            <a:r>
              <a:rPr lang="nl-NL" sz="2400" b="1" dirty="0" smtClean="0"/>
              <a:t>Engeland</a:t>
            </a:r>
            <a:r>
              <a:rPr lang="nl-NL" sz="2400" dirty="0" smtClean="0"/>
              <a:t>: Orlando Gibbons, organist van de </a:t>
            </a:r>
            <a:r>
              <a:rPr lang="nl-NL" sz="2400" dirty="0" err="1" smtClean="0"/>
              <a:t>Chapel</a:t>
            </a:r>
            <a:r>
              <a:rPr lang="nl-NL" sz="2400" dirty="0" smtClean="0"/>
              <a:t> Royal in Westminster: </a:t>
            </a:r>
          </a:p>
          <a:p>
            <a:pPr marL="800100" lvl="1" indent="-342900">
              <a:buFont typeface="Courier New" panose="02070309020205020404" pitchFamily="49" charset="0"/>
              <a:buChar char="o"/>
            </a:pPr>
            <a:r>
              <a:rPr lang="nl-NL" sz="2400" i="1" dirty="0" smtClean="0"/>
              <a:t>Fantasia</a:t>
            </a:r>
            <a:r>
              <a:rPr lang="nl-NL" sz="2400" dirty="0" smtClean="0"/>
              <a:t> voor drie strijkinstrumenten (1620)</a:t>
            </a:r>
          </a:p>
          <a:p>
            <a:endParaRPr lang="nl-NL" sz="2400" dirty="0"/>
          </a:p>
          <a:p>
            <a:r>
              <a:rPr lang="nl-NL" sz="2400" b="1" dirty="0" smtClean="0"/>
              <a:t>Nederlanden: Jan </a:t>
            </a:r>
            <a:r>
              <a:rPr lang="nl-NL" sz="2400" b="1" dirty="0" err="1" smtClean="0"/>
              <a:t>Pietersz</a:t>
            </a:r>
            <a:r>
              <a:rPr lang="nl-NL" sz="2400" b="1" dirty="0" smtClean="0"/>
              <a:t>. </a:t>
            </a:r>
            <a:r>
              <a:rPr lang="nl-NL" sz="2400" b="1" dirty="0" err="1" smtClean="0"/>
              <a:t>Sweelinck</a:t>
            </a:r>
            <a:r>
              <a:rPr lang="nl-NL" sz="2400" b="1" dirty="0" smtClean="0"/>
              <a:t> </a:t>
            </a:r>
            <a:r>
              <a:rPr lang="nl-NL" sz="2400" b="1" dirty="0"/>
              <a:t>(1562-1621</a:t>
            </a:r>
            <a:r>
              <a:rPr lang="nl-NL" sz="2400" b="1" dirty="0" smtClean="0"/>
              <a:t>), organist van de Oude Kerk in dienst van het stadsbestuur van Amsterdam:  </a:t>
            </a:r>
          </a:p>
          <a:p>
            <a:pPr marL="342900" indent="-342900">
              <a:buFont typeface="Courier New" panose="02070309020205020404" pitchFamily="49" charset="0"/>
              <a:buChar char="o"/>
            </a:pPr>
            <a:r>
              <a:rPr lang="nl-NL" sz="2400" b="1" dirty="0" smtClean="0"/>
              <a:t>div. werken voor orgel en (klein) koor.  </a:t>
            </a:r>
            <a:endParaRPr lang="nl-NL" sz="2400" b="1" dirty="0"/>
          </a:p>
        </p:txBody>
      </p:sp>
      <p:sp>
        <p:nvSpPr>
          <p:cNvPr id="5" name="Tekstvak 4"/>
          <p:cNvSpPr txBox="1"/>
          <p:nvPr/>
        </p:nvSpPr>
        <p:spPr>
          <a:xfrm>
            <a:off x="2265166" y="745220"/>
            <a:ext cx="6096477" cy="954107"/>
          </a:xfrm>
          <a:prstGeom prst="rect">
            <a:avLst/>
          </a:prstGeom>
          <a:noFill/>
        </p:spPr>
        <p:txBody>
          <a:bodyPr wrap="none" rtlCol="0">
            <a:spAutoFit/>
          </a:bodyPr>
          <a:lstStyle/>
          <a:p>
            <a:pPr algn="ctr"/>
            <a:r>
              <a:rPr lang="nl-NL" sz="2800" b="1" dirty="0" smtClean="0"/>
              <a:t>1618</a:t>
            </a:r>
            <a:endParaRPr lang="nl-NL" sz="2800" b="1" dirty="0"/>
          </a:p>
          <a:p>
            <a:pPr algn="ctr"/>
            <a:r>
              <a:rPr lang="nl-NL" sz="2800" dirty="0" smtClean="0"/>
              <a:t>muziek uit de (vroege) barok, 1600-1750</a:t>
            </a:r>
            <a:endParaRPr lang="nl-NL" sz="2800" dirty="0"/>
          </a:p>
        </p:txBody>
      </p:sp>
    </p:spTree>
    <p:extLst>
      <p:ext uri="{BB962C8B-B14F-4D97-AF65-F5344CB8AC3E}">
        <p14:creationId xmlns:p14="http://schemas.microsoft.com/office/powerpoint/2010/main" val="2856486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776835" y="1383738"/>
            <a:ext cx="10883788" cy="4401205"/>
          </a:xfrm>
          <a:prstGeom prst="rect">
            <a:avLst/>
          </a:prstGeom>
          <a:noFill/>
        </p:spPr>
        <p:txBody>
          <a:bodyPr wrap="square" rtlCol="0">
            <a:spAutoFit/>
          </a:bodyPr>
          <a:lstStyle/>
          <a:p>
            <a:r>
              <a:rPr lang="nl-NL" sz="2000" dirty="0" smtClean="0"/>
              <a:t>Uit</a:t>
            </a:r>
            <a:r>
              <a:rPr lang="nl-NL" sz="2000" dirty="0"/>
              <a:t>: G.A. BREDERO'S BOERTIGH, AMOREUS, EN AENDACHTIGH GROOT </a:t>
            </a:r>
            <a:r>
              <a:rPr lang="nl-NL" sz="2000" dirty="0" smtClean="0"/>
              <a:t>LIED-BOECK;</a:t>
            </a:r>
            <a:r>
              <a:rPr lang="nl-NL" sz="2000" dirty="0"/>
              <a:t> </a:t>
            </a:r>
          </a:p>
          <a:p>
            <a:r>
              <a:rPr lang="nl-NL" sz="2000" i="1" dirty="0"/>
              <a:t>De melodieën van Bredero's Liederen verzameld, ingeleid en toegelicht door F.H. Matter</a:t>
            </a:r>
            <a:r>
              <a:rPr lang="nl-NL" sz="2000" dirty="0"/>
              <a:t> </a:t>
            </a:r>
          </a:p>
          <a:p>
            <a:endParaRPr lang="nl-NL" sz="2000" dirty="0" smtClean="0"/>
          </a:p>
          <a:p>
            <a:r>
              <a:rPr lang="nl-NL" sz="2000" dirty="0" smtClean="0"/>
              <a:t>Ons </a:t>
            </a:r>
            <a:r>
              <a:rPr lang="nl-NL" sz="2000" dirty="0"/>
              <a:t>land kende geen hofhouding die zich kon meten met die van een gemiddelde Duitse vorst, geen adel met werkelijk vorstelijke aspiraties, geen openbare rooms-katholieke eredienst, geen lutherse van grote allure. Ook in Amsterdam ontbrak een muzikale infrastructuur, vergelijkbaar met die van andere Europese hoofdsteden. Een particulier mecenaat, bereid en in staat tot aanzienlijke investeringen in kunstwerken, bestond in muzikale zin niet. Welke Amsterdamse patriciër had opdracht kunnen geven tot het componeren van een groot, aan de nieuwste eisen des tijds beantwoordend muziekwerk, om dat vervolgens door zijn eigen kapel en voor een keur van genodigden te doen uitvoeren in de nette kamer van zijn zes meter brede ‘palazzo’ aan de Oude </a:t>
            </a:r>
            <a:r>
              <a:rPr lang="nl-NL" sz="2000" dirty="0" err="1"/>
              <a:t>Zijds</a:t>
            </a:r>
            <a:r>
              <a:rPr lang="nl-NL" sz="2000" dirty="0"/>
              <a:t> </a:t>
            </a:r>
            <a:r>
              <a:rPr lang="nl-NL" sz="2000" dirty="0" err="1"/>
              <a:t>Achterburgwal</a:t>
            </a:r>
            <a:r>
              <a:rPr lang="nl-NL" sz="2000" dirty="0"/>
              <a:t>? In het door en voor burgers bestuurde Amsterdam is letterlijk en figuurlijk geen ruimte voor particuliere initiatieven in die takken van kunst die het, vooral in de zeventiende eeuw, juist van de ruimte moeten hebben: architectuur, beeldhouwkunst en muziek.</a:t>
            </a:r>
          </a:p>
        </p:txBody>
      </p:sp>
    </p:spTree>
    <p:extLst>
      <p:ext uri="{BB962C8B-B14F-4D97-AF65-F5344CB8AC3E}">
        <p14:creationId xmlns:p14="http://schemas.microsoft.com/office/powerpoint/2010/main" val="2116472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679731" y="752559"/>
            <a:ext cx="10794775" cy="3785652"/>
          </a:xfrm>
          <a:prstGeom prst="rect">
            <a:avLst/>
          </a:prstGeom>
          <a:noFill/>
        </p:spPr>
        <p:txBody>
          <a:bodyPr wrap="square" rtlCol="0">
            <a:spAutoFit/>
          </a:bodyPr>
          <a:lstStyle/>
          <a:p>
            <a:r>
              <a:rPr lang="nl-NL" sz="2000" dirty="0" smtClean="0"/>
              <a:t>Uit</a:t>
            </a:r>
            <a:r>
              <a:rPr lang="nl-NL" sz="2000" dirty="0"/>
              <a:t>: G.A. BREDERO'S BOERTIGH, AMOREUS, EN AENDACHTIGH GROOT </a:t>
            </a:r>
            <a:r>
              <a:rPr lang="nl-NL" sz="2000" dirty="0" smtClean="0"/>
              <a:t>LIED-BOECK;</a:t>
            </a:r>
            <a:r>
              <a:rPr lang="nl-NL" sz="2000" dirty="0"/>
              <a:t> </a:t>
            </a:r>
          </a:p>
          <a:p>
            <a:r>
              <a:rPr lang="nl-NL" sz="2000" i="1" dirty="0"/>
              <a:t>De melodieën van Bredero's Liederen verzameld, ingeleid en toegelicht door F.H. Matter</a:t>
            </a:r>
            <a:r>
              <a:rPr lang="nl-NL" sz="2000" dirty="0"/>
              <a:t> </a:t>
            </a:r>
          </a:p>
          <a:p>
            <a:endParaRPr lang="nl-NL" sz="2000" dirty="0" smtClean="0"/>
          </a:p>
          <a:p>
            <a:r>
              <a:rPr lang="nl-NL" sz="2000" dirty="0"/>
              <a:t>Bredero's liederen zijn, zoals bijna alle liederen van zijn tijd, </a:t>
            </a:r>
            <a:r>
              <a:rPr lang="nl-NL" sz="2000" i="1" dirty="0" err="1"/>
              <a:t>contrafacten</a:t>
            </a:r>
            <a:r>
              <a:rPr lang="nl-NL" sz="2000" i="1" dirty="0"/>
              <a:t>:</a:t>
            </a:r>
            <a:r>
              <a:rPr lang="nl-NL" sz="2000" dirty="0"/>
              <a:t> gedicht naar model van bestaande liederen, waarvan de beginregel als ‘</a:t>
            </a:r>
            <a:r>
              <a:rPr lang="nl-NL" sz="2000" dirty="0" err="1"/>
              <a:t>wys</a:t>
            </a:r>
            <a:r>
              <a:rPr lang="nl-NL" sz="2000" dirty="0"/>
              <a:t>’, ‘</a:t>
            </a:r>
            <a:r>
              <a:rPr lang="nl-NL" sz="2000" dirty="0" err="1"/>
              <a:t>voys</a:t>
            </a:r>
            <a:r>
              <a:rPr lang="nl-NL" sz="2000" dirty="0"/>
              <a:t>’ of ‘stem’ boven het nieuwgemaakte lied verschijnt. Wij noemen die de wijsaanduiding, een term die niet steeds de inhoud dekt. </a:t>
            </a:r>
            <a:endParaRPr lang="nl-NL" sz="2000" dirty="0" smtClean="0"/>
          </a:p>
          <a:p>
            <a:r>
              <a:rPr lang="nl-NL" sz="2000" dirty="0" smtClean="0"/>
              <a:t>(…)</a:t>
            </a:r>
          </a:p>
          <a:p>
            <a:r>
              <a:rPr lang="nl-NL" sz="2000" dirty="0"/>
              <a:t>Een in het oog lopend verschil was ook, dat in de ongeorganiseerde huismuziek het eenstemmige lied, al dan niet met begeleiding, een belangrijke plaats innam. Van geen ander Nederlands repertoire zijn zoveel bronnen bekend als van het lied. Daar staat tegenover dat de melodieën slechts zeer ten dele bewaard gebleven zijn, terwijl wij van de omstandigheden waaronder men zong hoegenaamd niets weten. </a:t>
            </a:r>
            <a:endParaRPr lang="nl-NL" sz="2000" dirty="0" smtClean="0"/>
          </a:p>
        </p:txBody>
      </p:sp>
    </p:spTree>
    <p:extLst>
      <p:ext uri="{BB962C8B-B14F-4D97-AF65-F5344CB8AC3E}">
        <p14:creationId xmlns:p14="http://schemas.microsoft.com/office/powerpoint/2010/main" val="2859281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930584" y="1278541"/>
            <a:ext cx="10592474" cy="3477875"/>
          </a:xfrm>
          <a:prstGeom prst="rect">
            <a:avLst/>
          </a:prstGeom>
          <a:noFill/>
        </p:spPr>
        <p:txBody>
          <a:bodyPr wrap="square" rtlCol="0">
            <a:spAutoFit/>
          </a:bodyPr>
          <a:lstStyle/>
          <a:p>
            <a:pPr algn="ctr"/>
            <a:r>
              <a:rPr lang="nl-NL" sz="2000" b="1" u="sng" dirty="0" smtClean="0"/>
              <a:t>Opdracht:</a:t>
            </a:r>
          </a:p>
          <a:p>
            <a:r>
              <a:rPr lang="nl-NL" sz="2000" dirty="0" smtClean="0"/>
              <a:t>Maak in drie groepen een couplet nieuwe tekst, die te maken heeft met de liederen van Bredero:</a:t>
            </a:r>
          </a:p>
          <a:p>
            <a:pPr marL="742950" lvl="1" indent="-285750">
              <a:buFont typeface="Wingdings" panose="05000000000000000000" pitchFamily="2" charset="2"/>
              <a:buChar char="Ø"/>
            </a:pPr>
            <a:r>
              <a:rPr lang="nl-NL" sz="2000" dirty="0" smtClean="0"/>
              <a:t>Groep 1: Boertig lied</a:t>
            </a:r>
          </a:p>
          <a:p>
            <a:pPr marL="742950" lvl="1" indent="-285750">
              <a:buFont typeface="Wingdings" panose="05000000000000000000" pitchFamily="2" charset="2"/>
              <a:buChar char="Ø"/>
            </a:pPr>
            <a:r>
              <a:rPr lang="nl-NL" sz="2000" dirty="0" smtClean="0"/>
              <a:t>Groep 2: Amoureus lied</a:t>
            </a:r>
          </a:p>
          <a:p>
            <a:pPr marL="742950" lvl="1" indent="-285750">
              <a:buFont typeface="Wingdings" panose="05000000000000000000" pitchFamily="2" charset="2"/>
              <a:buChar char="Ø"/>
            </a:pPr>
            <a:r>
              <a:rPr lang="nl-NL" sz="2000" dirty="0" smtClean="0"/>
              <a:t>Groep 3: Aandachtig lied</a:t>
            </a:r>
          </a:p>
          <a:p>
            <a:pPr marL="285750" indent="-285750">
              <a:buFont typeface="Courier New" panose="02070309020205020404" pitchFamily="49" charset="0"/>
              <a:buChar char="o"/>
            </a:pPr>
            <a:r>
              <a:rPr lang="nl-NL" sz="2000" dirty="0" smtClean="0"/>
              <a:t>Melodie: klinkt nu zachtjes op de achtergrond</a:t>
            </a:r>
          </a:p>
          <a:p>
            <a:pPr marL="285750" indent="-285750">
              <a:buFont typeface="Courier New" panose="02070309020205020404" pitchFamily="49" charset="0"/>
              <a:buChar char="o"/>
            </a:pPr>
            <a:r>
              <a:rPr lang="nl-NL" sz="2000" dirty="0" smtClean="0"/>
              <a:t>Tekst: </a:t>
            </a:r>
          </a:p>
          <a:p>
            <a:pPr marL="742950" lvl="1" indent="-285750">
              <a:buFont typeface="Wingdings" panose="05000000000000000000" pitchFamily="2" charset="2"/>
              <a:buChar char="§"/>
            </a:pPr>
            <a:r>
              <a:rPr lang="nl-NL" sz="2000" dirty="0" smtClean="0"/>
              <a:t>metrum staat onder de regels;</a:t>
            </a:r>
          </a:p>
          <a:p>
            <a:pPr marL="742950" lvl="1" indent="-285750">
              <a:buFont typeface="Wingdings" panose="05000000000000000000" pitchFamily="2" charset="2"/>
              <a:buChar char="§"/>
            </a:pPr>
            <a:r>
              <a:rPr lang="nl-NL" sz="2000" dirty="0" smtClean="0"/>
              <a:t>probeer (een gedeelte van) een regel tekst uit een betreffend lied van Bredero te gebruiken.</a:t>
            </a:r>
          </a:p>
          <a:p>
            <a:pPr lvl="1"/>
            <a:endParaRPr lang="nl-NL" sz="2000" dirty="0" smtClean="0"/>
          </a:p>
          <a:p>
            <a:r>
              <a:rPr lang="nl-NL" sz="2000" dirty="0" smtClean="0"/>
              <a:t>Het refrein is gegeven; probeer je couplet op het refrein aan te laten sluiten!</a:t>
            </a:r>
            <a:r>
              <a:rPr lang="nl-NL" dirty="0"/>
              <a:t>	</a:t>
            </a:r>
          </a:p>
        </p:txBody>
      </p:sp>
    </p:spTree>
    <p:extLst>
      <p:ext uri="{BB962C8B-B14F-4D97-AF65-F5344CB8AC3E}">
        <p14:creationId xmlns:p14="http://schemas.microsoft.com/office/powerpoint/2010/main" val="1162666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893536" y="754959"/>
            <a:ext cx="7566053" cy="2246769"/>
          </a:xfrm>
          <a:prstGeom prst="rect">
            <a:avLst/>
          </a:prstGeom>
          <a:noFill/>
        </p:spPr>
        <p:txBody>
          <a:bodyPr wrap="square" rtlCol="0">
            <a:spAutoFit/>
          </a:bodyPr>
          <a:lstStyle/>
          <a:p>
            <a:pPr algn="ctr"/>
            <a:r>
              <a:rPr lang="nl-NL" sz="2800" dirty="0" smtClean="0"/>
              <a:t>Melodieën in notenschrift op</a:t>
            </a:r>
          </a:p>
          <a:p>
            <a:pPr algn="ctr"/>
            <a:r>
              <a:rPr lang="nl-NL" sz="2800" dirty="0">
                <a:hlinkClick r:id="rId2"/>
              </a:rPr>
              <a:t>http://</a:t>
            </a:r>
            <a:r>
              <a:rPr lang="nl-NL" sz="2800" dirty="0" smtClean="0">
                <a:hlinkClick r:id="rId2"/>
              </a:rPr>
              <a:t>www.dbnl.org/tekst/bred001groo01_01/bred001groo01_01_0438.php</a:t>
            </a:r>
            <a:r>
              <a:rPr lang="nl-NL" sz="2800" dirty="0" smtClean="0"/>
              <a:t> en verder.</a:t>
            </a:r>
            <a:endParaRPr lang="nl-NL" sz="2800" dirty="0" smtClean="0"/>
          </a:p>
          <a:p>
            <a:pPr algn="ctr"/>
            <a:r>
              <a:rPr lang="nl-NL" sz="2800" dirty="0" smtClean="0"/>
              <a:t>Gezongen </a:t>
            </a:r>
            <a:r>
              <a:rPr lang="nl-NL" sz="2800" dirty="0" smtClean="0"/>
              <a:t>versies van Bredero’s liederen op</a:t>
            </a:r>
          </a:p>
          <a:p>
            <a:pPr algn="ctr"/>
            <a:r>
              <a:rPr lang="nl-NL" sz="2800" dirty="0" smtClean="0">
                <a:hlinkClick r:id="rId3"/>
              </a:rPr>
              <a:t>https</a:t>
            </a:r>
            <a:r>
              <a:rPr lang="nl-NL" sz="2800" dirty="0">
                <a:hlinkClick r:id="rId3"/>
              </a:rPr>
              <a:t>://</a:t>
            </a:r>
            <a:r>
              <a:rPr lang="nl-NL" sz="2800" dirty="0" smtClean="0">
                <a:hlinkClick r:id="rId3"/>
              </a:rPr>
              <a:t>www.bredero2018.nl/liederen</a:t>
            </a:r>
            <a:r>
              <a:rPr lang="nl-NL" sz="2800" dirty="0" smtClean="0"/>
              <a:t> </a:t>
            </a:r>
            <a:endParaRPr lang="nl-NL" sz="2800" dirty="0" smtClean="0"/>
          </a:p>
        </p:txBody>
      </p:sp>
      <p:sp>
        <p:nvSpPr>
          <p:cNvPr id="3" name="Tekstvak 2"/>
          <p:cNvSpPr txBox="1"/>
          <p:nvPr/>
        </p:nvSpPr>
        <p:spPr>
          <a:xfrm>
            <a:off x="4118846" y="3965097"/>
            <a:ext cx="2605635" cy="1302817"/>
          </a:xfrm>
          <a:prstGeom prst="rect">
            <a:avLst/>
          </a:prstGeom>
          <a:noFill/>
        </p:spPr>
        <p:txBody>
          <a:bodyPr wrap="square" rtlCol="0">
            <a:spAutoFit/>
          </a:bodyPr>
          <a:lstStyle/>
          <a:p>
            <a:endParaRPr lang="nl-NL" dirty="0"/>
          </a:p>
        </p:txBody>
      </p:sp>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51663" y="3176181"/>
            <a:ext cx="2540000" cy="3289300"/>
          </a:xfrm>
          <a:prstGeom prst="rect">
            <a:avLst/>
          </a:prstGeom>
        </p:spPr>
      </p:pic>
    </p:spTree>
    <p:extLst>
      <p:ext uri="{BB962C8B-B14F-4D97-AF65-F5344CB8AC3E}">
        <p14:creationId xmlns:p14="http://schemas.microsoft.com/office/powerpoint/2010/main" val="185815597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244</Words>
  <Application>Microsoft Office PowerPoint</Application>
  <PresentationFormat>Breedbeeld</PresentationFormat>
  <Paragraphs>36</Paragraphs>
  <Slides>5</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5</vt:i4>
      </vt:variant>
    </vt:vector>
  </HeadingPairs>
  <TitlesOfParts>
    <vt:vector size="11" baseType="lpstr">
      <vt:lpstr>Arial</vt:lpstr>
      <vt:lpstr>Calibri</vt:lpstr>
      <vt:lpstr>Calibri Light</vt:lpstr>
      <vt:lpstr>Courier New</vt:lpstr>
      <vt:lpstr>Wingdings</vt:lpstr>
      <vt:lpstr>Kantoorthema</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Peter Stöve</dc:creator>
  <cp:lastModifiedBy>Peter Stöve</cp:lastModifiedBy>
  <cp:revision>17</cp:revision>
  <dcterms:created xsi:type="dcterms:W3CDTF">2018-01-04T13:20:06Z</dcterms:created>
  <dcterms:modified xsi:type="dcterms:W3CDTF">2018-02-14T08:04:59Z</dcterms:modified>
</cp:coreProperties>
</file>